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DIN Next" panose="020B0604020202020204" charset="0"/>
      <p:regular r:id="rId18"/>
    </p:embeddedFont>
    <p:embeddedFont>
      <p:font typeface="Inter" panose="020B0604020202020204" charset="0"/>
      <p:regular r:id="rId19"/>
    </p:embeddedFont>
    <p:embeddedFont>
      <p:font typeface="Inter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5" d="100"/>
          <a:sy n="85" d="100"/>
        </p:scale>
        <p:origin x="147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2667000"/>
            <a:ext cx="1143000" cy="0"/>
          </a:xfrm>
          <a:prstGeom prst="line">
            <a:avLst/>
          </a:prstGeom>
          <a:ln w="38100" cap="rnd">
            <a:solidFill>
              <a:srgbClr val="4682B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762000" y="2819400"/>
            <a:ext cx="8572500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Mitarbeiterschulung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62000" y="3571875"/>
            <a:ext cx="8572500" cy="516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>
                <a:solidFill>
                  <a:srgbClr val="4682B4"/>
                </a:solidFill>
                <a:latin typeface="DIN Next"/>
                <a:ea typeface="DIN Next"/>
                <a:cs typeface="DIN Next"/>
                <a:sym typeface="DIN Next"/>
              </a:rPr>
              <a:t>Sicherer Einsatz von KI im Unternehmen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2000" y="4286250"/>
            <a:ext cx="85725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8899AA"/>
                </a:solidFill>
                <a:latin typeface="Inter"/>
                <a:ea typeface="Inter"/>
                <a:cs typeface="Inter"/>
                <a:sym typeface="Inter"/>
              </a:rPr>
              <a:t>Schulungsleitfaden zur Sensibilisierung von Mitarbeitenden  |  Version 1.0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5848350"/>
            <a:ext cx="47625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60"/>
              </a:lnSpc>
            </a:pPr>
            <a:r>
              <a:rPr lang="en-US" sz="1400">
                <a:solidFill>
                  <a:srgbClr val="667788"/>
                </a:solidFill>
                <a:latin typeface="Inter"/>
                <a:ea typeface="Inter"/>
                <a:cs typeface="Inter"/>
                <a:sym typeface="Inter"/>
              </a:rPr>
              <a:t>Bluemeetsyou Werbeagentur GmbH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8. Verantwortungsbewusster Umgang mit 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57275"/>
            <a:ext cx="10668000" cy="238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9"/>
              </a:lnSpc>
            </a:pPr>
            <a:r>
              <a:rPr lang="en-US" sz="1599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Vor jeder Nutzung sollten folgende Fragen gestellt werden:</a:t>
            </a:r>
          </a:p>
          <a:p>
            <a:pPr algn="l">
              <a:lnSpc>
                <a:spcPts val="2719"/>
              </a:lnSpc>
            </a:pPr>
            <a:endParaRPr lang="en-US" sz="1599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71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1.  Ist die Nutzung der KI für diese Aufgabe zulässig?</a:t>
            </a:r>
          </a:p>
          <a:p>
            <a:pPr algn="l">
              <a:lnSpc>
                <a:spcPts val="271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2.  Enthält meine Eingabe vertrauliche Informationen?</a:t>
            </a:r>
          </a:p>
          <a:p>
            <a:pPr algn="l">
              <a:lnSpc>
                <a:spcPts val="271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3.  Ist das Ergebnis plausibel?</a:t>
            </a:r>
          </a:p>
          <a:p>
            <a:pPr algn="l">
              <a:lnSpc>
                <a:spcPts val="271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4.  Muss ich Quellen oder Fakten überprüfen?</a:t>
            </a:r>
          </a:p>
          <a:p>
            <a:pPr algn="l">
              <a:lnSpc>
                <a:spcPts val="271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5.  Entspricht die Nutzung unseren Unternehmensrichtlinien?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9. Praxisbeispiele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66800"/>
            <a:ext cx="5143500" cy="1924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Typische Situationen aus dem Arbeitsalltag:</a:t>
            </a:r>
          </a:p>
          <a:p>
            <a:pPr algn="l">
              <a:lnSpc>
                <a:spcPts val="2550"/>
              </a:lnSpc>
            </a:pPr>
            <a:endParaRPr lang="en-US" sz="1500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Formulierung einer Kunden-E-Mail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Zusammenfassung eines Besprechungsprotokolls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Erstellung einer Gliederung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Übersetzung eines öffentlichen Textes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77000" y="1076325"/>
            <a:ext cx="4953000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Ebenso sollten Beispiele behandelt werden, bei denen der Einsatz von KI </a:t>
            </a: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nicht zulässig</a:t>
            </a: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oder nur eingeschränkt möglich ist.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6200" cy="6858000"/>
            <a:chOff x="0" y="0"/>
            <a:chExt cx="1016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" cy="9144000"/>
            </a:xfrm>
            <a:custGeom>
              <a:avLst/>
              <a:gdLst/>
              <a:ahLst/>
              <a:cxnLst/>
              <a:rect l="l" t="t" r="r" b="b"/>
              <a:pathLst>
                <a:path w="101600" h="9144000">
                  <a:moveTo>
                    <a:pt x="0" y="0"/>
                  </a:moveTo>
                  <a:lnTo>
                    <a:pt x="101600" y="0"/>
                  </a:lnTo>
                  <a:lnTo>
                    <a:pt x="101600" y="9144000"/>
                  </a:lnTo>
                  <a:lnTo>
                    <a:pt x="0" y="91440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1600" cy="9182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2500" y="2819400"/>
            <a:ext cx="57150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8899AA"/>
                </a:solidFill>
                <a:latin typeface="Inter"/>
                <a:ea typeface="Inter"/>
                <a:cs typeface="Inter"/>
                <a:sym typeface="Inter"/>
              </a:rPr>
              <a:t>Kapitel 10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2500" y="3105150"/>
            <a:ext cx="10668000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Kennzeichnung von KI-generierten</a:t>
            </a:r>
          </a:p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oder KI-bearbeiteten Inhalten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352425"/>
            <a:ext cx="10668000" cy="548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Kennzeichnung: Grundsatz &amp; Beispiele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990600"/>
            <a:ext cx="5143500" cy="2195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Nicht jede Nutzung von KI erfordert eine Kennzeichnung. Eine Kennzeichnung kann erforderlich sein, wenn:</a:t>
            </a:r>
          </a:p>
          <a:p>
            <a:pPr algn="l">
              <a:lnSpc>
                <a:spcPts val="224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Gesetzliche Vorschriften dies verlangen</a:t>
            </a:r>
          </a:p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Kunden oder Partner informiert werden sollen</a:t>
            </a:r>
          </a:p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Inhalte überwiegend durch KI erstellt wurden</a:t>
            </a:r>
          </a:p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Bild/Audio/Video den Eindruck realer Inhalte erwecken</a:t>
            </a:r>
          </a:p>
          <a:p>
            <a:pPr algn="l">
              <a:lnSpc>
                <a:spcPts val="224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Interne Richtlinien eine Kennzeichnung vorsehen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6500" y="1000125"/>
            <a:ext cx="5143500" cy="318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1 - E-Mail mit Formulierungshilfe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 verbessert sprachlich eine Kunden-E-Mail.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Kennzeichnung: In der Regel nicht erforderlich.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2 - Interne Besprechungszusammenfassung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Meeting-Protokoll wird mit KI zusammengefasst.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Kennzeichnung: In der Regel nicht erforderlich.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3 - Marketingtext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Werbetext wird weitgehend durch KI erstellt.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Kennzeichnung: Richtet sich nach Unternehmensvorgaben und vertraglichen Verpflichtungen.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352425"/>
            <a:ext cx="10668000" cy="548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Kennzeichnung: Weitere Beispiele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00125"/>
            <a:ext cx="5143500" cy="3185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4 - KI-generiertes Bild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Für Flyer/Social Media wird ein KI-Bild verwendet.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Kennzeichnung kann erforderlich sein, besonders wenn der Eindruck eines echten Fotos entsteht.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5 - Deepfake-Video / synthetische Sprache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 erzeugt realistische Videos oder Stimmen.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Nach EU AI Act können Transparenzpflichten bestehen.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Beispiel 6 - Chatbot im Kundenservice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Kunden kommunizieren mit einem KI-Chatbot.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Nutzer sollten erkennen können, dass sie mit KI interagieren.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6500" y="1000125"/>
            <a:ext cx="5143500" cy="4252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Keine Kennzeichnung erforderlich bei:</a:t>
            </a:r>
          </a:p>
          <a:p>
            <a:pPr algn="l">
              <a:lnSpc>
                <a:spcPts val="2170"/>
              </a:lnSpc>
            </a:pPr>
            <a:endParaRPr lang="en-US" sz="1400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Rechtschreib- und Grammatikprüfung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Formulierungsvorschläge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Zusammenfassungen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Übersetzungen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Brainstorming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Strukturierung von Dokumenten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...sofern das Ergebnis anschliessend fachlich geprüft und freigegeben wird.</a:t>
            </a:r>
          </a:p>
          <a:p>
            <a:pPr algn="l">
              <a:lnSpc>
                <a:spcPts val="2170"/>
              </a:lnSpc>
            </a:pPr>
            <a:endParaRPr lang="en-US" sz="14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170"/>
              </a:lnSpc>
            </a:pPr>
            <a:r>
              <a:rPr lang="en-US" sz="14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Verantwortung:</a:t>
            </a:r>
          </a:p>
          <a:p>
            <a:pPr algn="l">
              <a:lnSpc>
                <a:spcPts val="2170"/>
              </a:lnSpc>
            </a:pPr>
            <a:r>
              <a:rPr lang="en-US" sz="14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Die Verantwortung für Inhalt, Richtigkeit und Rechtmässigkeit liegt stets beim Unternehmen bzw. den Mitarbeitenden.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352425"/>
            <a:ext cx="10668000" cy="548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11. Zusammenfassung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200150"/>
            <a:ext cx="106680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b="1">
                <a:solidFill>
                  <a:srgbClr val="1A2744"/>
                </a:solidFill>
                <a:latin typeface="Inter Bold"/>
                <a:ea typeface="Inter Bold"/>
                <a:cs typeface="Inter Bold"/>
                <a:sym typeface="Inter Bold"/>
              </a:rPr>
              <a:t>Die wichtigsten Grundsätze: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762000" y="1714500"/>
            <a:ext cx="10668000" cy="533400"/>
            <a:chOff x="0" y="0"/>
            <a:chExt cx="14224000" cy="7112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224000" cy="711200"/>
            </a:xfrm>
            <a:custGeom>
              <a:avLst/>
              <a:gdLst/>
              <a:ahLst/>
              <a:cxnLst/>
              <a:rect l="l" t="t" r="r" b="b"/>
              <a:pathLst>
                <a:path w="14224000" h="711200">
                  <a:moveTo>
                    <a:pt x="71120" y="0"/>
                  </a:moveTo>
                  <a:lnTo>
                    <a:pt x="14152880" y="0"/>
                  </a:lnTo>
                  <a:cubicBezTo>
                    <a:pt x="14192159" y="0"/>
                    <a:pt x="14224000" y="31842"/>
                    <a:pt x="14224000" y="71120"/>
                  </a:cubicBezTo>
                  <a:lnTo>
                    <a:pt x="14224000" y="640080"/>
                  </a:lnTo>
                  <a:cubicBezTo>
                    <a:pt x="14224000" y="679358"/>
                    <a:pt x="14192159" y="711200"/>
                    <a:pt x="14152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F4F6F9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42240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52500" y="1828800"/>
            <a:ext cx="10287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1.  KI unterstützt den Menschen.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762000" y="2362200"/>
            <a:ext cx="10668000" cy="533400"/>
            <a:chOff x="0" y="0"/>
            <a:chExt cx="1422400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224000" cy="711200"/>
            </a:xfrm>
            <a:custGeom>
              <a:avLst/>
              <a:gdLst/>
              <a:ahLst/>
              <a:cxnLst/>
              <a:rect l="l" t="t" r="r" b="b"/>
              <a:pathLst>
                <a:path w="14224000" h="711200">
                  <a:moveTo>
                    <a:pt x="71120" y="0"/>
                  </a:moveTo>
                  <a:lnTo>
                    <a:pt x="14152880" y="0"/>
                  </a:lnTo>
                  <a:cubicBezTo>
                    <a:pt x="14192159" y="0"/>
                    <a:pt x="14224000" y="31842"/>
                    <a:pt x="14224000" y="71120"/>
                  </a:cubicBezTo>
                  <a:lnTo>
                    <a:pt x="14224000" y="640080"/>
                  </a:lnTo>
                  <a:cubicBezTo>
                    <a:pt x="14224000" y="679358"/>
                    <a:pt x="14192159" y="711200"/>
                    <a:pt x="14152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F4F6F9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42240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952500" y="2476500"/>
            <a:ext cx="10287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2.  Verantwortung verbleibt immer beim Mitarbeitenden.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762000" y="3009900"/>
            <a:ext cx="10668000" cy="533400"/>
            <a:chOff x="0" y="0"/>
            <a:chExt cx="14224000" cy="7112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4224000" cy="711200"/>
            </a:xfrm>
            <a:custGeom>
              <a:avLst/>
              <a:gdLst/>
              <a:ahLst/>
              <a:cxnLst/>
              <a:rect l="l" t="t" r="r" b="b"/>
              <a:pathLst>
                <a:path w="14224000" h="711200">
                  <a:moveTo>
                    <a:pt x="71120" y="0"/>
                  </a:moveTo>
                  <a:lnTo>
                    <a:pt x="14152880" y="0"/>
                  </a:lnTo>
                  <a:cubicBezTo>
                    <a:pt x="14192159" y="0"/>
                    <a:pt x="14224000" y="31842"/>
                    <a:pt x="14224000" y="71120"/>
                  </a:cubicBezTo>
                  <a:lnTo>
                    <a:pt x="14224000" y="640080"/>
                  </a:lnTo>
                  <a:cubicBezTo>
                    <a:pt x="14224000" y="679358"/>
                    <a:pt x="14192159" y="711200"/>
                    <a:pt x="14152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F4F6F9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42240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52500" y="3124200"/>
            <a:ext cx="10287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3.  Vertrauliche Informationen sind zu schützen.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762000" y="3657600"/>
            <a:ext cx="10668000" cy="533400"/>
            <a:chOff x="0" y="0"/>
            <a:chExt cx="14224000" cy="7112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224000" cy="711200"/>
            </a:xfrm>
            <a:custGeom>
              <a:avLst/>
              <a:gdLst/>
              <a:ahLst/>
              <a:cxnLst/>
              <a:rect l="l" t="t" r="r" b="b"/>
              <a:pathLst>
                <a:path w="14224000" h="711200">
                  <a:moveTo>
                    <a:pt x="71120" y="0"/>
                  </a:moveTo>
                  <a:lnTo>
                    <a:pt x="14152880" y="0"/>
                  </a:lnTo>
                  <a:cubicBezTo>
                    <a:pt x="14192159" y="0"/>
                    <a:pt x="14224000" y="31842"/>
                    <a:pt x="14224000" y="71120"/>
                  </a:cubicBezTo>
                  <a:lnTo>
                    <a:pt x="14224000" y="640080"/>
                  </a:lnTo>
                  <a:cubicBezTo>
                    <a:pt x="14224000" y="679358"/>
                    <a:pt x="14192159" y="711200"/>
                    <a:pt x="14152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F4F6F9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42240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952500" y="3771900"/>
            <a:ext cx="10287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4.  Ergebnisse sind vor ihrer Verwendung zu prüfen.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762000" y="4305300"/>
            <a:ext cx="10668000" cy="533400"/>
            <a:chOff x="0" y="0"/>
            <a:chExt cx="14224000" cy="7112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224000" cy="711200"/>
            </a:xfrm>
            <a:custGeom>
              <a:avLst/>
              <a:gdLst/>
              <a:ahLst/>
              <a:cxnLst/>
              <a:rect l="l" t="t" r="r" b="b"/>
              <a:pathLst>
                <a:path w="14224000" h="711200">
                  <a:moveTo>
                    <a:pt x="71120" y="0"/>
                  </a:moveTo>
                  <a:lnTo>
                    <a:pt x="14152880" y="0"/>
                  </a:lnTo>
                  <a:cubicBezTo>
                    <a:pt x="14192159" y="0"/>
                    <a:pt x="14224000" y="31842"/>
                    <a:pt x="14224000" y="71120"/>
                  </a:cubicBezTo>
                  <a:lnTo>
                    <a:pt x="14224000" y="640080"/>
                  </a:lnTo>
                  <a:cubicBezTo>
                    <a:pt x="14224000" y="679358"/>
                    <a:pt x="14192159" y="711200"/>
                    <a:pt x="14152880" y="711200"/>
                  </a:cubicBezTo>
                  <a:lnTo>
                    <a:pt x="71120" y="711200"/>
                  </a:lnTo>
                  <a:cubicBezTo>
                    <a:pt x="31842" y="711200"/>
                    <a:pt x="0" y="679358"/>
                    <a:pt x="0" y="640080"/>
                  </a:cubicBezTo>
                  <a:lnTo>
                    <a:pt x="0" y="71120"/>
                  </a:lnTo>
                  <a:cubicBezTo>
                    <a:pt x="0" y="31842"/>
                    <a:pt x="31842" y="0"/>
                    <a:pt x="71120" y="0"/>
                  </a:cubicBezTo>
                  <a:close/>
                </a:path>
              </a:pathLst>
            </a:custGeom>
            <a:solidFill>
              <a:srgbClr val="F4F6F9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14224000" cy="749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952500" y="4419600"/>
            <a:ext cx="10287000" cy="273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5.  Die unternehmensinterne KI-Richtlinie ist verbindlich einzuhalten.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6200" cy="6858000"/>
            <a:chOff x="0" y="0"/>
            <a:chExt cx="1016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" cy="9144000"/>
            </a:xfrm>
            <a:custGeom>
              <a:avLst/>
              <a:gdLst/>
              <a:ahLst/>
              <a:cxnLst/>
              <a:rect l="l" t="t" r="r" b="b"/>
              <a:pathLst>
                <a:path w="101600" h="9144000">
                  <a:moveTo>
                    <a:pt x="0" y="0"/>
                  </a:moveTo>
                  <a:lnTo>
                    <a:pt x="101600" y="0"/>
                  </a:lnTo>
                  <a:lnTo>
                    <a:pt x="101600" y="9144000"/>
                  </a:lnTo>
                  <a:lnTo>
                    <a:pt x="0" y="91440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1600" cy="9182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286000" y="2114550"/>
            <a:ext cx="7620000" cy="906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Vielen Dank!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09750" y="3362325"/>
            <a:ext cx="8572500" cy="1061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</a:pPr>
            <a:r>
              <a:rPr lang="en-US" sz="1800">
                <a:solidFill>
                  <a:srgbClr val="C0C8D4"/>
                </a:solidFill>
                <a:latin typeface="Inter"/>
                <a:ea typeface="Inter"/>
                <a:cs typeface="Inter"/>
                <a:sym typeface="Inter"/>
              </a:rPr>
              <a:t>KI ist ein leistungsstarkes Werkzeug.</a:t>
            </a:r>
          </a:p>
          <a:p>
            <a:pPr algn="ctr">
              <a:lnSpc>
                <a:spcPts val="2880"/>
              </a:lnSpc>
            </a:pPr>
            <a:r>
              <a:rPr lang="en-US" sz="1800">
                <a:solidFill>
                  <a:srgbClr val="C0C8D4"/>
                </a:solidFill>
                <a:latin typeface="Inter"/>
                <a:ea typeface="Inter"/>
                <a:cs typeface="Inter"/>
                <a:sym typeface="Inter"/>
              </a:rPr>
              <a:t>Nutzen wir es verantwortungsvoll, transparent und im Einklang</a:t>
            </a:r>
          </a:p>
          <a:p>
            <a:pPr algn="ctr">
              <a:lnSpc>
                <a:spcPts val="2880"/>
              </a:lnSpc>
            </a:pPr>
            <a:r>
              <a:rPr lang="en-US" sz="1800">
                <a:solidFill>
                  <a:srgbClr val="C0C8D4"/>
                </a:solidFill>
                <a:latin typeface="Inter"/>
                <a:ea typeface="Inter"/>
                <a:cs typeface="Inter"/>
                <a:sym typeface="Inter"/>
              </a:rPr>
              <a:t>mit unseren Werten und Richtlinien.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714750" y="5848350"/>
            <a:ext cx="4762500" cy="240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667788"/>
                </a:solidFill>
                <a:latin typeface="Inter"/>
                <a:ea typeface="Inter"/>
                <a:cs typeface="Inter"/>
                <a:sym typeface="Inter"/>
              </a:rPr>
              <a:t>Bluemeetsyou Werbeagentur GmbH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1. Ziel der Schulung  &amp;  2. Warum KI?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76325"/>
            <a:ext cx="5143500" cy="1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99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Ziel dieser Schulung:</a:t>
            </a: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Mitarbeitende sollen den sicheren, verantwortungsvollen und rechtskonformen Umgang mit Künstlicher Intelligenz im Arbeitsalltag erlernen.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6500" y="1076325"/>
            <a:ext cx="5143500" cy="1604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99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Warum beschäftigen wir uns mit KI?</a:t>
            </a: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KI-Systeme wie ChatGPT, Copilot oder Midjourney werden zunehmend im Arbeitsalltag eingesetzt. Das bringt Chancen, aber auch Risiken mit sich, die wir kennen und beherrschen müssen.</a:t>
            </a:r>
          </a:p>
        </p:txBody>
      </p:sp>
      <p:sp>
        <p:nvSpPr>
          <p:cNvPr id="8" name="AutoShape 8"/>
          <p:cNvSpPr/>
          <p:nvPr/>
        </p:nvSpPr>
        <p:spPr>
          <a:xfrm>
            <a:off x="6096000" y="1238250"/>
            <a:ext cx="0" cy="2095500"/>
          </a:xfrm>
          <a:prstGeom prst="line">
            <a:avLst/>
          </a:prstGeom>
          <a:ln w="19050" cap="rnd">
            <a:solidFill>
              <a:srgbClr val="E8EDF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Box 9"/>
          <p:cNvSpPr txBox="1"/>
          <p:nvPr/>
        </p:nvSpPr>
        <p:spPr>
          <a:xfrm>
            <a:off x="762000" y="3762375"/>
            <a:ext cx="10668000" cy="260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400">
                <a:solidFill>
                  <a:srgbClr val="667788"/>
                </a:solidFill>
                <a:latin typeface="Inter"/>
                <a:ea typeface="Inter"/>
                <a:cs typeface="Inter"/>
                <a:sym typeface="Inter"/>
              </a:rPr>
              <a:t>Diese Schulung ist verpflichtend und richtet sich an alle Mitarbeitenden, unabhängig von Vorkenntnissen.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6200" cy="6858000"/>
            <a:chOff x="0" y="0"/>
            <a:chExt cx="1016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" cy="9144000"/>
            </a:xfrm>
            <a:custGeom>
              <a:avLst/>
              <a:gdLst/>
              <a:ahLst/>
              <a:cxnLst/>
              <a:rect l="l" t="t" r="r" b="b"/>
              <a:pathLst>
                <a:path w="101600" h="9144000">
                  <a:moveTo>
                    <a:pt x="0" y="0"/>
                  </a:moveTo>
                  <a:lnTo>
                    <a:pt x="101600" y="0"/>
                  </a:lnTo>
                  <a:lnTo>
                    <a:pt x="101600" y="9144000"/>
                  </a:lnTo>
                  <a:lnTo>
                    <a:pt x="0" y="91440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1600" cy="9182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2500" y="2819400"/>
            <a:ext cx="57150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8899AA"/>
                </a:solidFill>
                <a:latin typeface="Inter"/>
                <a:ea typeface="Inter"/>
                <a:cs typeface="Inter"/>
                <a:sym typeface="Inter"/>
              </a:rPr>
              <a:t>Kapitel 3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2500" y="3105150"/>
            <a:ext cx="1066800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Grundlagen der KI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Grundlagen der Künstlichen Intelligenz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76325"/>
            <a:ext cx="5143500" cy="3038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Was ist generative KI?</a:t>
            </a:r>
          </a:p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Generative KI erzeugt eigenständig neue Inhalte wie Texte, Bilder, Code oder Audio. Sie basiert auf statistischen Modellen und erkennt Muster in grossen Datenmengen.</a:t>
            </a:r>
          </a:p>
          <a:p>
            <a:pPr algn="l">
              <a:lnSpc>
                <a:spcPts val="2400"/>
              </a:lnSpc>
            </a:pPr>
            <a:endParaRPr lang="en-US" sz="15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40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Wichtig zu wissen:</a:t>
            </a:r>
          </a:p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 versteht keine Inhalte. Sie berechnet Wahrscheinlichkeiten. Das Ergebnis kann überzeugend klingen, aber sachlich falsch sein.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6500" y="1066800"/>
            <a:ext cx="5143500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 b="1" dirty="0" err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Grenzen</a:t>
            </a:r>
            <a:r>
              <a:rPr lang="en-US" sz="1500" b="1" dirty="0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 der KI</a:t>
            </a:r>
          </a:p>
          <a:p>
            <a:pPr algn="l">
              <a:lnSpc>
                <a:spcPts val="2550"/>
              </a:lnSpc>
            </a:pPr>
            <a:endParaRPr lang="en-US" sz="1500" b="1" dirty="0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550"/>
              </a:lnSpc>
            </a:pP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✺  Kein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eigenes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Wissen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Urteilsvermögen</a:t>
            </a:r>
            <a:endParaRPr lang="en-US" sz="15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550"/>
              </a:lnSpc>
            </a:pP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✺  Keine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Gewähr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Richtigkeit</a:t>
            </a:r>
            <a:endParaRPr lang="en-US" sz="15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550"/>
              </a:lnSpc>
            </a:pP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✺ 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Anfällig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für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Halluzinationen</a:t>
            </a:r>
            <a:endParaRPr lang="en-US" sz="1500" dirty="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550"/>
              </a:lnSpc>
            </a:pP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✺ 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Ergebnisse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dirty="0" err="1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voreingenommen</a:t>
            </a:r>
            <a:r>
              <a:rPr lang="en-US" sz="1500" dirty="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sein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6200" cy="6858000"/>
            <a:chOff x="0" y="0"/>
            <a:chExt cx="1016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" cy="9144000"/>
            </a:xfrm>
            <a:custGeom>
              <a:avLst/>
              <a:gdLst/>
              <a:ahLst/>
              <a:cxnLst/>
              <a:rect l="l" t="t" r="r" b="b"/>
              <a:pathLst>
                <a:path w="101600" h="9144000">
                  <a:moveTo>
                    <a:pt x="0" y="0"/>
                  </a:moveTo>
                  <a:lnTo>
                    <a:pt x="101600" y="0"/>
                  </a:lnTo>
                  <a:lnTo>
                    <a:pt x="101600" y="9144000"/>
                  </a:lnTo>
                  <a:lnTo>
                    <a:pt x="0" y="91440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01600" cy="9182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52500" y="2819400"/>
            <a:ext cx="5715000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>
                <a:solidFill>
                  <a:srgbClr val="8899AA"/>
                </a:solidFill>
                <a:latin typeface="Inter"/>
                <a:ea typeface="Inter"/>
                <a:cs typeface="Inter"/>
                <a:sym typeface="Inter"/>
              </a:rPr>
              <a:t>Kapitel 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2500" y="3105150"/>
            <a:ext cx="10668000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FFFFFF"/>
                </a:solidFill>
                <a:latin typeface="DIN Next"/>
                <a:ea typeface="DIN Next"/>
                <a:cs typeface="DIN Next"/>
                <a:sym typeface="DIN Next"/>
              </a:rPr>
              <a:t>Chancen und Nutzen im Arbeitsalltag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Chancen und Nutzen im Arbeitsalltag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66800"/>
            <a:ext cx="5143500" cy="289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 kann den Arbeitsalltag in vielen Bereichen unterstützen:</a:t>
            </a:r>
          </a:p>
          <a:p>
            <a:pPr algn="l">
              <a:lnSpc>
                <a:spcPts val="2550"/>
              </a:lnSpc>
            </a:pPr>
            <a:endParaRPr lang="en-US" sz="15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Texte formulieren, zusammenfassen, übersetzen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Recherche und Brainstorming beschleunigen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Routineaufgaben automatisieren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Daten analysieren und aufbereiten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Kreative Prozesse unterstützen (Bilder, Ideen)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Dokumentation und Protokolle erstellen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286500" y="1076325"/>
            <a:ext cx="5143500" cy="212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Voraussetzung:</a:t>
            </a:r>
          </a:p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Der Einsatz muss verantwortungsvoll und im Einklang mit den Unternehmensrichtlinien erfolgen.</a:t>
            </a:r>
          </a:p>
          <a:p>
            <a:pPr algn="l">
              <a:lnSpc>
                <a:spcPts val="2400"/>
              </a:lnSpc>
            </a:pPr>
            <a:endParaRPr lang="en-US" sz="1500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240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Grundregel:</a:t>
            </a:r>
          </a:p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KI ist ein Werkzeug – die Verantwortung für das Ergebnis liegt immer beim Menschen.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5. Risiken und Grenzen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66800"/>
            <a:ext cx="5143500" cy="321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Typische Risiken beim Einsatz von KI:</a:t>
            </a:r>
          </a:p>
          <a:p>
            <a:pPr algn="l">
              <a:lnSpc>
                <a:spcPts val="2550"/>
              </a:lnSpc>
            </a:pPr>
            <a:endParaRPr lang="en-US" sz="1500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Fehlerhafte Informationen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Sogenannte Halluzinationen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Veraltete Inhalte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Fehlende Quellen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Urheberrechtsfragen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Datenschutzverstösse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Unbeabsichtigte Offenlegung vertraulicher Informationen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477000" y="1333500"/>
            <a:ext cx="4953000" cy="1905000"/>
            <a:chOff x="0" y="0"/>
            <a:chExt cx="6604000" cy="254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0" cy="2540000"/>
            </a:xfrm>
            <a:custGeom>
              <a:avLst/>
              <a:gdLst/>
              <a:ahLst/>
              <a:cxnLst/>
              <a:rect l="l" t="t" r="r" b="b"/>
              <a:pathLst>
                <a:path w="6604000" h="2540000">
                  <a:moveTo>
                    <a:pt x="254000" y="0"/>
                  </a:moveTo>
                  <a:lnTo>
                    <a:pt x="6350000" y="0"/>
                  </a:lnTo>
                  <a:cubicBezTo>
                    <a:pt x="6490280" y="0"/>
                    <a:pt x="6604000" y="113720"/>
                    <a:pt x="6604000" y="254000"/>
                  </a:cubicBezTo>
                  <a:lnTo>
                    <a:pt x="6604000" y="2286000"/>
                  </a:lnTo>
                  <a:cubicBezTo>
                    <a:pt x="6604000" y="2426280"/>
                    <a:pt x="6490280" y="2540000"/>
                    <a:pt x="6350000" y="2540000"/>
                  </a:cubicBezTo>
                  <a:lnTo>
                    <a:pt x="254000" y="2540000"/>
                  </a:lnTo>
                  <a:cubicBezTo>
                    <a:pt x="113720" y="2540000"/>
                    <a:pt x="0" y="2426280"/>
                    <a:pt x="0" y="2286000"/>
                  </a:cubicBezTo>
                  <a:lnTo>
                    <a:pt x="0" y="254000"/>
                  </a:lnTo>
                  <a:cubicBezTo>
                    <a:pt x="0" y="113720"/>
                    <a:pt x="113720" y="0"/>
                    <a:pt x="254000" y="0"/>
                  </a:cubicBezTo>
                  <a:close/>
                </a:path>
              </a:pathLst>
            </a:custGeom>
            <a:solidFill>
              <a:srgbClr val="E8EDF3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604000" cy="2578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762750" y="1552575"/>
            <a:ext cx="4381500" cy="1280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99" b="1">
                <a:solidFill>
                  <a:srgbClr val="1A2744"/>
                </a:solidFill>
                <a:latin typeface="Inter Bold"/>
                <a:ea typeface="Inter Bold"/>
                <a:cs typeface="Inter Bold"/>
                <a:sym typeface="Inter Bold"/>
              </a:rPr>
              <a:t>Deshalb gilt:</a:t>
            </a: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1A2744"/>
                </a:solidFill>
                <a:latin typeface="Inter"/>
                <a:ea typeface="Inter"/>
                <a:cs typeface="Inter"/>
                <a:sym typeface="Inter"/>
              </a:rPr>
              <a:t>KI-Ergebnisse niemals ungeprüft übernehmen. Jedes Ergebnis muss fachlich geprüft werden.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6. Datenschutz und Vertraulichkeit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66800"/>
            <a:ext cx="5143500" cy="2895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Besondere Vorsicht gilt bei:</a:t>
            </a:r>
          </a:p>
          <a:p>
            <a:pPr algn="l">
              <a:lnSpc>
                <a:spcPts val="2550"/>
              </a:lnSpc>
            </a:pPr>
            <a:endParaRPr lang="en-US" sz="1500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Personenbezogenen Daten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Kundendaten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Lieferantendaten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Personalinformationen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Verträgen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Geschäftsgeheimnissen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●  Zugangsdaten und Passwörtern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6477000" y="1333500"/>
            <a:ext cx="4953000" cy="1524000"/>
            <a:chOff x="0" y="0"/>
            <a:chExt cx="6604000" cy="2032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0" cy="2032000"/>
            </a:xfrm>
            <a:custGeom>
              <a:avLst/>
              <a:gdLst/>
              <a:ahLst/>
              <a:cxnLst/>
              <a:rect l="l" t="t" r="r" b="b"/>
              <a:pathLst>
                <a:path w="6604000" h="2032000">
                  <a:moveTo>
                    <a:pt x="203200" y="0"/>
                  </a:moveTo>
                  <a:lnTo>
                    <a:pt x="6400800" y="0"/>
                  </a:lnTo>
                  <a:cubicBezTo>
                    <a:pt x="6513024" y="0"/>
                    <a:pt x="6604000" y="90976"/>
                    <a:pt x="6604000" y="203200"/>
                  </a:cubicBezTo>
                  <a:lnTo>
                    <a:pt x="6604000" y="1828800"/>
                  </a:lnTo>
                  <a:cubicBezTo>
                    <a:pt x="6604000" y="1941024"/>
                    <a:pt x="6513024" y="2032000"/>
                    <a:pt x="6400800" y="2032000"/>
                  </a:cubicBezTo>
                  <a:lnTo>
                    <a:pt x="203200" y="2032000"/>
                  </a:lnTo>
                  <a:cubicBezTo>
                    <a:pt x="90976" y="2032000"/>
                    <a:pt x="0" y="1941024"/>
                    <a:pt x="0" y="1828800"/>
                  </a:cubicBezTo>
                  <a:lnTo>
                    <a:pt x="0" y="203200"/>
                  </a:ln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DF0E6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6604000" cy="20701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762750" y="1504950"/>
            <a:ext cx="4381500" cy="956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9"/>
              </a:lnSpc>
            </a:pPr>
            <a:r>
              <a:rPr lang="en-US" sz="1599" b="1">
                <a:solidFill>
                  <a:srgbClr val="8B4513"/>
                </a:solidFill>
                <a:latin typeface="Inter Bold"/>
                <a:ea typeface="Inter Bold"/>
                <a:cs typeface="Inter Bold"/>
                <a:sym typeface="Inter Bold"/>
              </a:rPr>
              <a:t>Im Zweifel:</a:t>
            </a:r>
          </a:p>
          <a:p>
            <a:pPr algn="l">
              <a:lnSpc>
                <a:spcPts val="2559"/>
              </a:lnSpc>
            </a:pPr>
            <a:r>
              <a:rPr lang="en-US" sz="1599">
                <a:solidFill>
                  <a:srgbClr val="8B4513"/>
                </a:solidFill>
                <a:latin typeface="Inter"/>
                <a:ea typeface="Inter"/>
                <a:cs typeface="Inter"/>
                <a:sym typeface="Inter"/>
              </a:rPr>
              <a:t>Diese Informationen dürfen nicht in externe KI-Systeme eingegeben werden.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57150"/>
            <a:chOff x="0" y="0"/>
            <a:chExt cx="16256000" cy="76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76200"/>
            </a:xfrm>
            <a:custGeom>
              <a:avLst/>
              <a:gdLst/>
              <a:ahLst/>
              <a:cxnLst/>
              <a:rect l="l" t="t" r="r" b="b"/>
              <a:pathLst>
                <a:path w="16256000" h="76200">
                  <a:moveTo>
                    <a:pt x="0" y="0"/>
                  </a:moveTo>
                  <a:lnTo>
                    <a:pt x="16256000" y="0"/>
                  </a:lnTo>
                  <a:lnTo>
                    <a:pt x="16256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4682B4"/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6256000" cy="114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167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62000" y="409575"/>
            <a:ext cx="1066800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1A2744"/>
                </a:solidFill>
                <a:latin typeface="DIN Next"/>
                <a:ea typeface="DIN Next"/>
                <a:cs typeface="DIN Next"/>
                <a:sym typeface="DIN Next"/>
              </a:rPr>
              <a:t>7. Unsere unternehmensinterne KI-Richtlinie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2000" y="1066800"/>
            <a:ext cx="5143500" cy="257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50"/>
              </a:lnSpc>
            </a:pPr>
            <a:r>
              <a:rPr lang="en-US" sz="1500" b="1">
                <a:solidFill>
                  <a:srgbClr val="333333"/>
                </a:solidFill>
                <a:latin typeface="Inter Bold"/>
                <a:ea typeface="Inter Bold"/>
                <a:cs typeface="Inter Bold"/>
                <a:sym typeface="Inter Bold"/>
              </a:rPr>
              <a:t>Die KI-Richtlinie beschreibt verbindlich:</a:t>
            </a:r>
          </a:p>
          <a:p>
            <a:pPr algn="l">
              <a:lnSpc>
                <a:spcPts val="2550"/>
              </a:lnSpc>
            </a:pPr>
            <a:endParaRPr lang="en-US" sz="1500" b="1">
              <a:solidFill>
                <a:srgbClr val="333333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Welche KI-Systeme genutzt werden dürfen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Welche Daten verarbeitet werden dürfen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Welche Freigaben erforderlich sind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Wie KI-Ergebnisse zu prüfen sind</a:t>
            </a:r>
          </a:p>
          <a:p>
            <a:pPr algn="l">
              <a:lnSpc>
                <a:spcPts val="255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✓  An wen sich Mitarbeitende bei Fragen wenden können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477000" y="1076325"/>
            <a:ext cx="4953000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1500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Die Richtlinie ist Bestandteil der Unternehmensorganisation und von allen Mitarbeitenden zu beachten.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854</Words>
  <Application>Microsoft Office PowerPoint</Application>
  <PresentationFormat>Breitbild</PresentationFormat>
  <Paragraphs>148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Inter</vt:lpstr>
      <vt:lpstr>Arial</vt:lpstr>
      <vt:lpstr>DIN Next</vt:lpstr>
      <vt:lpstr>Inter Bold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Inhalte_Mitarbeiterschulung_Sicherer_Einsatz_von_KI.pdf</dc:title>
  <dc:creator>Georg Tüller</dc:creator>
  <cp:lastModifiedBy>Georg Tueller</cp:lastModifiedBy>
  <cp:revision>2</cp:revision>
  <dcterms:created xsi:type="dcterms:W3CDTF">2006-08-16T00:00:00Z</dcterms:created>
  <dcterms:modified xsi:type="dcterms:W3CDTF">2026-08-24T08:22:40Z</dcterms:modified>
  <dc:identifier>DAHP58pYzEg</dc:identifier>
</cp:coreProperties>
</file>